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80" r:id="rId2"/>
    <p:sldMasterId id="2147483702" r:id="rId3"/>
    <p:sldMasterId id="214748372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4" r:id="rId6"/>
    <p:sldId id="273" r:id="rId7"/>
    <p:sldId id="279" r:id="rId8"/>
    <p:sldId id="280" r:id="rId9"/>
    <p:sldId id="275" r:id="rId10"/>
    <p:sldId id="281" r:id="rId11"/>
    <p:sldId id="282" r:id="rId12"/>
    <p:sldId id="283" r:id="rId13"/>
    <p:sldId id="276" r:id="rId14"/>
    <p:sldId id="284" r:id="rId15"/>
    <p:sldId id="285" r:id="rId16"/>
    <p:sldId id="286" r:id="rId17"/>
    <p:sldId id="277" r:id="rId18"/>
    <p:sldId id="287" r:id="rId19"/>
    <p:sldId id="278" r:id="rId20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00503000000020004" pitchFamily="2" charset="0"/>
      <p:regular r:id="rId27"/>
      <p:bold r:id="rId28"/>
    </p:embeddedFont>
  </p:embeddedFontLst>
  <p:defaultTextStyle>
    <a:defPPr>
      <a:defRPr lang="en-US"/>
    </a:defPPr>
    <a:lvl1pPr marL="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2D"/>
    <a:srgbClr val="4DB6AC"/>
    <a:srgbClr val="01579B"/>
    <a:srgbClr val="EA80FC"/>
    <a:srgbClr val="FD8230"/>
    <a:srgbClr val="9C2222"/>
    <a:srgbClr val="23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8"/>
    <p:restoredTop sz="57890"/>
  </p:normalViewPr>
  <p:slideViewPr>
    <p:cSldViewPr>
      <p:cViewPr varScale="1">
        <p:scale>
          <a:sx n="65" d="100"/>
          <a:sy n="65" d="100"/>
        </p:scale>
        <p:origin x="12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93F5-270A-CA42-BA13-5BAC940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02B7-B1BF-424D-814E-7353C3A0E584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F9BBA-A9BD-6344-AA98-520E3FE7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4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sad - Picture of Karen looking stressed with lots of sheets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happy - with a LIMS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and Craig as customers, review/ UAT/ lab 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 team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 quote about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Naomi - external facing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stats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 quote about the multiplex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about what Saphyr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about what Pacbio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about future ONT and Pacbio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Inbound  logistics as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outbound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:r>
                  <a:rPr lang="en-GB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Saphyr 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is …. (get from Michelle)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software o the Saphyr instrument 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screenshots</a:t>
            </a:r>
          </a:p>
          <a:p>
            <a:r>
              <a:rPr lang="en-GB" dirty="0">
                <a:effectLst/>
              </a:rPr>
              <a:t>Picture of Saphyr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Picture of Saphyr software</a:t>
            </a:r>
          </a:p>
          <a:p>
            <a:r>
              <a:rPr lang="en-US" dirty="0"/>
              <a:t>Get quote from Michelle about Saphyr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does …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 page 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page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 of sample sheet</a:t>
            </a:r>
          </a:p>
          <a:p>
            <a:r>
              <a:rPr lang="en-GB" dirty="0">
                <a:effectLst/>
              </a:rPr>
              <a:t>Picture of Pacbio Instrument + SMRT link up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quote from Karen about Pacbio and what it does</a:t>
            </a:r>
          </a:p>
          <a:p>
            <a:r>
              <a:rPr lang="en-GB" dirty="0">
                <a:effectLst/>
              </a:rPr>
              <a:t>Get lots of screenshot</a:t>
            </a:r>
          </a:p>
          <a:p>
            <a:r>
              <a:rPr lang="en-GB" dirty="0">
                <a:effectLst/>
              </a:rPr>
              <a:t>Get image of the instrument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1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add support for different instruments: </a:t>
            </a: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support for extraction, reception, QC, run creation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tracking support for QC and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femto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pulse (images)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automation – important as throughput increased with the Tree of Life project. Also to automatically generate a run to export to instrument on creation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ONT logo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automation and Tree of Life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ACTION:</a:t>
            </a:r>
          </a:p>
          <a:p>
            <a:endParaRPr lang="en-US" dirty="0"/>
          </a:p>
          <a:p>
            <a:r>
              <a:rPr lang="en-US" dirty="0"/>
              <a:t>Speak to Karen</a:t>
            </a:r>
          </a:p>
          <a:p>
            <a:r>
              <a:rPr lang="en-US" dirty="0" err="1"/>
              <a:t>Visualise</a:t>
            </a:r>
            <a:r>
              <a:rPr lang="en-US" dirty="0"/>
              <a:t> QC tracking for </a:t>
            </a:r>
            <a:r>
              <a:rPr lang="en-US" dirty="0" err="1"/>
              <a:t>pacbio</a:t>
            </a:r>
            <a:r>
              <a:rPr lang="en-US" dirty="0"/>
              <a:t> – find out how to picture QC</a:t>
            </a:r>
          </a:p>
          <a:p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to…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read team: Karen, Craig, Emma, Michelle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FCE support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 else</a:t>
            </a:r>
            <a:r>
              <a:rPr lang="en-GB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from Karen </a:t>
            </a:r>
          </a:p>
          <a:p>
            <a:r>
              <a:rPr lang="en-US" dirty="0"/>
              <a:t>Why and how the LIMS will help her</a:t>
            </a:r>
          </a:p>
          <a:p>
            <a:endParaRPr lang="en-US" dirty="0"/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Karen with spreadsheets and paper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why LIMS will help her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of Karen </a:t>
            </a:r>
          </a:p>
          <a:p>
            <a:r>
              <a:rPr lang="en-GB" dirty="0">
                <a:effectLst/>
              </a:rPr>
              <a:t>Get quote from Karen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missing from the current data gathering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LIMS be able to help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>
                <a:effectLst/>
              </a:rPr>
              <a:t>What </a:t>
            </a:r>
            <a:r>
              <a:rPr lang="en-GB" dirty="0" err="1">
                <a:effectLst/>
              </a:rPr>
              <a:t>Tracton</a:t>
            </a:r>
            <a:r>
              <a:rPr lang="en-GB" dirty="0">
                <a:effectLst/>
              </a:rPr>
              <a:t> delivers to NPG / faculty delivery</a:t>
            </a:r>
          </a:p>
          <a:p>
            <a:r>
              <a:rPr lang="en-GB" dirty="0" err="1">
                <a:effectLst/>
              </a:rPr>
              <a:t>Buisness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impare</a:t>
            </a:r>
            <a:r>
              <a:rPr lang="en-GB" dirty="0">
                <a:effectLst/>
              </a:rPr>
              <a:t> of traction for NPG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Speak to Keith</a:t>
            </a:r>
          </a:p>
          <a:p>
            <a:r>
              <a:rPr lang="en-GB" dirty="0">
                <a:effectLst/>
              </a:rPr>
              <a:t>Get quote from Keith</a:t>
            </a:r>
          </a:p>
          <a:p>
            <a:r>
              <a:rPr lang="en-GB" dirty="0">
                <a:effectLst/>
              </a:rPr>
              <a:t>Get idea from Keith</a:t>
            </a:r>
          </a:p>
          <a:p>
            <a:r>
              <a:rPr lang="en-GB" dirty="0">
                <a:effectLst/>
              </a:rPr>
              <a:t>What you have to do without LIMS</a:t>
            </a:r>
          </a:p>
          <a:p>
            <a:r>
              <a:rPr lang="en-GB" dirty="0">
                <a:effectLst/>
              </a:rPr>
              <a:t>What you have to do with LIMS</a:t>
            </a:r>
          </a:p>
          <a:p>
            <a:r>
              <a:rPr lang="en-GB" dirty="0">
                <a:effectLst/>
              </a:rPr>
              <a:t>Get images that reflect his work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NPG need to know …</a:t>
            </a:r>
          </a:p>
          <a:p>
            <a:endParaRPr lang="en-GB" dirty="0">
              <a:effectLst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know what, when and where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 that information from the MLWH, which is inserted from Traction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data that Traction puts into the MLWH</a:t>
            </a:r>
          </a:p>
          <a:p>
            <a:endParaRPr lang="en-US" dirty="0"/>
          </a:p>
          <a:p>
            <a:r>
              <a:rPr lang="en-US" dirty="0"/>
              <a:t>NPG want to know what biological material has been loaded which flowcell</a:t>
            </a:r>
          </a:p>
          <a:p>
            <a:r>
              <a:rPr lang="en-US" dirty="0"/>
              <a:t>NPG </a:t>
            </a:r>
            <a:r>
              <a:rPr lang="en-US" dirty="0" err="1"/>
              <a:t>identiy</a:t>
            </a:r>
            <a:r>
              <a:rPr lang="en-US" dirty="0"/>
              <a:t> the origin of samples which is loaded onto the oxford ONT </a:t>
            </a:r>
            <a:r>
              <a:rPr lang="en-US" dirty="0" err="1"/>
              <a:t>tehnologies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Timestamps from files</a:t>
            </a:r>
          </a:p>
          <a:p>
            <a:r>
              <a:rPr lang="en-US" dirty="0"/>
              <a:t>And gives NPG a way to know what runs to expect on the machine</a:t>
            </a:r>
          </a:p>
          <a:p>
            <a:r>
              <a:rPr lang="en-US" dirty="0"/>
              <a:t>NPG can physically look at what is on the disk</a:t>
            </a:r>
          </a:p>
          <a:p>
            <a:r>
              <a:rPr lang="en-US" dirty="0"/>
              <a:t>Can compare that to what is in Traction to make sure they have got all the data</a:t>
            </a:r>
          </a:p>
          <a:p>
            <a:endParaRPr lang="en-US" dirty="0"/>
          </a:p>
          <a:p>
            <a:r>
              <a:rPr lang="en-US" dirty="0"/>
              <a:t>Currently, without </a:t>
            </a:r>
            <a:r>
              <a:rPr lang="en-US" dirty="0" err="1"/>
              <a:t>Tracton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know what the sample is currently, </a:t>
            </a:r>
          </a:p>
          <a:p>
            <a:endParaRPr lang="en-US" dirty="0"/>
          </a:p>
          <a:p>
            <a:r>
              <a:rPr lang="en-US" dirty="0" err="1"/>
              <a:t>Collobrate</a:t>
            </a:r>
            <a:r>
              <a:rPr lang="en-US" dirty="0"/>
              <a:t> – fields in the MLWH table</a:t>
            </a:r>
          </a:p>
          <a:p>
            <a:endParaRPr lang="en-US" dirty="0"/>
          </a:p>
          <a:p>
            <a:r>
              <a:rPr lang="en-US" dirty="0"/>
              <a:t>Make sure the required fields</a:t>
            </a:r>
          </a:p>
          <a:p>
            <a:r>
              <a:rPr lang="en-US" dirty="0"/>
              <a:t>Discussed the fields in the table to make sure data NPG required was inserted</a:t>
            </a:r>
          </a:p>
          <a:p>
            <a:endParaRPr lang="en-US" dirty="0"/>
          </a:p>
          <a:p>
            <a:r>
              <a:rPr lang="en-US" dirty="0" err="1"/>
              <a:t>Gridion</a:t>
            </a:r>
            <a:r>
              <a:rPr lang="en-US" dirty="0"/>
              <a:t> – nothing before Traction</a:t>
            </a:r>
          </a:p>
          <a:p>
            <a:r>
              <a:rPr lang="en-US" dirty="0"/>
              <a:t>R&amp;D </a:t>
            </a:r>
            <a:r>
              <a:rPr lang="en-US" dirty="0" err="1"/>
              <a:t>machience</a:t>
            </a:r>
            <a:r>
              <a:rPr lang="en-US" dirty="0"/>
              <a:t> –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Permition</a:t>
            </a:r>
            <a:r>
              <a:rPr lang="en-US" dirty="0"/>
              <a:t> – done in an ad hoc way. P gives an example of what the </a:t>
            </a:r>
            <a:r>
              <a:rPr lang="en-US" dirty="0" err="1"/>
              <a:t>gridion</a:t>
            </a:r>
            <a:r>
              <a:rPr lang="en-US" dirty="0"/>
              <a:t> used to be like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different areas to address: operations, faculty, external partners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central place to track long read samples – not suitable at the moment. Need one to track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 is wrong -&gt; Traction right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 to show operations with a LIMS that doesn’t support long read -&gt; operation with LIMS that does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able to know that the sample that went in matches the data that came out.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an idea of where the sample are in the workflow e.g. QC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 sample with output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whether there is still sample material left for further analysis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be able to see what is going on with their samples and need to be able to analyse the data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Tree of Life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stats of Tree of Life and Info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 show management of data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Partners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they need to use our data?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to Naomi – give better idea of what they want, and how to visualise it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History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Musuem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NHM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LIMS tracking we will have all of the historical data e.g. method of extractions which we can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correllate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sequencing data to give us an idea of how we can improve pipelines in the future.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to Naomi – get better idea for the external partner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stats for Tree of Life for Faculty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something up to show SS = old, Traction new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ups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review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image of techy processes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from Mark of stand ups</a:t>
            </a:r>
          </a:p>
          <a:p>
            <a:endParaRPr lang="en-GB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interaction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their process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meetings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feedback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walk through with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ACTIONS:</a:t>
            </a:r>
          </a:p>
          <a:p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Get picture of us in room with Karen and Craig - review</a:t>
            </a:r>
          </a:p>
          <a:p>
            <a:r>
              <a:rPr lang="en-US" dirty="0"/>
              <a:t>Pictures of process diagrams</a:t>
            </a:r>
          </a:p>
          <a:p>
            <a:r>
              <a:rPr lang="en-US" dirty="0"/>
              <a:t>Richs tracking</a:t>
            </a:r>
          </a:p>
          <a:p>
            <a:r>
              <a:rPr lang="en-US" dirty="0"/>
              <a:t>Picture of us testing in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learnt to improve our software development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– try to remove ambiguity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planning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MVP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images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wrong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2right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maps - Mapping out the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Craig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spike planning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Craig about last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the multi plex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4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2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66624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33976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046920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4170156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378208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12409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793445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8215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290576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99200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143436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54640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600180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17037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2754358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6649243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41284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04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229250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938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13991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7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9288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5127527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083021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40181111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339091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3090731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743942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335160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678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73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620007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15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solidFill>
                    <a:schemeClr val="bg1"/>
                  </a:solidFill>
                </a:ln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1871179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375594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014041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111844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6944515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4255092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240652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931301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 flip="none" rotWithShape="1"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8201762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245305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1579B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1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236701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76967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01579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79338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54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0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1684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0394866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399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5999668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8217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4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1" r:id="rId2"/>
    <p:sldLayoutId id="2147483668" r:id="rId3"/>
    <p:sldLayoutId id="2147483669" r:id="rId4"/>
    <p:sldLayoutId id="2147483670" r:id="rId5"/>
    <p:sldLayoutId id="2147483694" r:id="rId6"/>
    <p:sldLayoutId id="2147483671" r:id="rId7"/>
    <p:sldLayoutId id="2147483672" r:id="rId8"/>
    <p:sldLayoutId id="2147483677" r:id="rId9"/>
    <p:sldLayoutId id="2147483673" r:id="rId10"/>
    <p:sldLayoutId id="2147483674" r:id="rId11"/>
    <p:sldLayoutId id="2147483675" r:id="rId12"/>
    <p:sldLayoutId id="2147483676" r:id="rId13"/>
    <p:sldLayoutId id="2147483696" r:id="rId14"/>
    <p:sldLayoutId id="2147483697" r:id="rId15"/>
    <p:sldLayoutId id="2147483698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678" r:id="rId22"/>
    <p:sldLayoutId id="214748367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42" r:id="rId2"/>
    <p:sldLayoutId id="2147483682" r:id="rId3"/>
    <p:sldLayoutId id="2147483683" r:id="rId4"/>
    <p:sldLayoutId id="2147483684" r:id="rId5"/>
    <p:sldLayoutId id="2147483695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9" r:id="rId14"/>
    <p:sldLayoutId id="2147483700" r:id="rId15"/>
    <p:sldLayoutId id="2147483701" r:id="rId16"/>
    <p:sldLayoutId id="2147483692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693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4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18" r:id="rId22"/>
    <p:sldLayoutId id="214748371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8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32" r:id="rId3"/>
    <p:sldLayoutId id="2147483733" r:id="rId4"/>
    <p:sldLayoutId id="2147483735" r:id="rId5"/>
    <p:sldLayoutId id="2147483745" r:id="rId6"/>
    <p:sldLayoutId id="2147483736" r:id="rId7"/>
    <p:sldLayoutId id="2147483737" r:id="rId8"/>
    <p:sldLayoutId id="2147483738" r:id="rId9"/>
    <p:sldLayoutId id="2147483746" r:id="rId10"/>
    <p:sldLayoutId id="2147483739" r:id="rId11"/>
    <p:sldLayoutId id="2147483740" r:id="rId12"/>
  </p:sldLayoutIdLst>
  <p:txStyles>
    <p:titleStyle>
      <a:lvl1pPr algn="ctr" defTabSz="41569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887" indent="-155887" algn="l" defTabSz="415698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754" indent="-129905" algn="l" defTabSz="415698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22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27470" indent="-103924" algn="l" defTabSz="415698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35319" indent="-103924" algn="l" defTabSz="415698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168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016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8865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714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49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698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546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395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244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093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4941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79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Traction – A Long Read LIMS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4556" y="3334178"/>
            <a:ext cx="2978222" cy="913971"/>
          </a:xfrm>
        </p:spPr>
        <p:txBody>
          <a:bodyPr/>
          <a:lstStyle/>
          <a:p>
            <a:r>
              <a:rPr lang="en-GB" sz="2000" dirty="0"/>
              <a:t>Harriet Craven</a:t>
            </a:r>
          </a:p>
          <a:p>
            <a:r>
              <a:rPr lang="en-GB" sz="2000" dirty="0"/>
              <a:t>Steve Inglis</a:t>
            </a:r>
          </a:p>
        </p:txBody>
      </p:sp>
    </p:spTree>
    <p:extLst>
      <p:ext uri="{BB962C8B-B14F-4D97-AF65-F5344CB8AC3E}">
        <p14:creationId xmlns:p14="http://schemas.microsoft.com/office/powerpoint/2010/main" val="108678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53523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285750"/>
            <a:ext cx="4680259" cy="901572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402F-5B5F-6E49-B77F-509B9015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302"/>
            <a:ext cx="2622550" cy="165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98B95-B1B8-A848-9048-BCC2B95C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29" y="2076595"/>
            <a:ext cx="23368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8E5C4-557A-B84F-896E-DB401CBE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0058"/>
            <a:ext cx="35052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61BF2D-327E-7347-A82C-6854709F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29" y="3755321"/>
            <a:ext cx="4495800" cy="5207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2AA6795-E000-2949-B271-FEFA5508DD5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642265" y="1848751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44C9E4-97CA-3143-B3E7-FB93D52E4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995" y="2716050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3903F15-DF83-844C-9DF1-818E745CE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5911" y="3664468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1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5600" y="441544"/>
            <a:ext cx="4680259" cy="901572"/>
          </a:xfrm>
        </p:spPr>
        <p:txBody>
          <a:bodyPr/>
          <a:lstStyle/>
          <a:p>
            <a:r>
              <a:rPr lang="en-US" dirty="0"/>
              <a:t>Saphyr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9975-8A99-8B40-B361-467FF117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4550"/>
            <a:ext cx="4380208" cy="2871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98562-7993-5543-B309-29BE0A66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12433"/>
            <a:ext cx="3115830" cy="21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7987E-55CE-E243-815A-382BF6F77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3661"/>
            <a:ext cx="4038600" cy="1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7ACE-D8BA-DF43-B013-5C74BDFA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62150"/>
            <a:ext cx="5292758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5C7FD-63DA-B343-BD17-AB823C12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29" y="359426"/>
            <a:ext cx="2743199" cy="1605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A7384-240B-1040-B461-F83C3A1F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" y="0"/>
            <a:ext cx="3209955" cy="292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751D5-F136-AE4F-86F0-791B3D467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4" y="2777321"/>
            <a:ext cx="2585169" cy="22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8330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AE582-BAC4-6548-ABC2-80B6C995F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ONT and 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BA655-3195-A545-823B-F390E1BF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3" y="175866"/>
            <a:ext cx="2717800" cy="167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A02AB-8888-1F41-982D-8D6CAA31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2" y="999622"/>
            <a:ext cx="2993733" cy="2123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C47D7-D390-3445-8926-ACCE7FD6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2572"/>
            <a:ext cx="3082684" cy="293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E2488-9489-A444-A858-E4C35C7B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43994"/>
            <a:ext cx="3498850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89971-2B50-B34E-954D-4480CDC61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579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5894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1E71312-40E8-F049-9B4C-ECE0F16DEDDA}"/>
              </a:ext>
            </a:extLst>
          </p:cNvPr>
          <p:cNvSpPr txBox="1">
            <a:spLocks/>
          </p:cNvSpPr>
          <p:nvPr/>
        </p:nvSpPr>
        <p:spPr>
          <a:xfrm>
            <a:off x="653512" y="2041247"/>
            <a:ext cx="1981200" cy="1372282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Picture of Karen looking stressed with lots of sheets (LHS)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5E8F471-4D38-B040-81EE-C2187159C2FA}"/>
              </a:ext>
            </a:extLst>
          </p:cNvPr>
          <p:cNvSpPr txBox="1">
            <a:spLocks/>
          </p:cNvSpPr>
          <p:nvPr/>
        </p:nvSpPr>
        <p:spPr>
          <a:xfrm>
            <a:off x="6258732" y="1433095"/>
            <a:ext cx="2362200" cy="121630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Picture of Karen looking happy with a LIMS (RHS)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09BBAE-153F-AF47-AA78-0D72C75702EE}"/>
              </a:ext>
            </a:extLst>
          </p:cNvPr>
          <p:cNvSpPr txBox="1">
            <a:spLocks/>
          </p:cNvSpPr>
          <p:nvPr/>
        </p:nvSpPr>
        <p:spPr>
          <a:xfrm>
            <a:off x="685800" y="3736060"/>
            <a:ext cx="8153400" cy="119789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>
                <a:solidFill>
                  <a:schemeClr val="tx1"/>
                </a:solidFill>
              </a:rPr>
              <a:t>"We need a LIMS so that my full time job is not inputting info into Google Sheets"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B7D37C-BCAF-4E43-B33A-DED749F47B46}"/>
              </a:ext>
            </a:extLst>
          </p:cNvPr>
          <p:cNvSpPr/>
          <p:nvPr/>
        </p:nvSpPr>
        <p:spPr>
          <a:xfrm>
            <a:off x="10332" y="133350"/>
            <a:ext cx="6248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We have gone from tracking 10s of PacBio samples per month to trying to keep on top of &gt;35 per month. When we start processing &gt;35 per week it will be a close call between google sheets breaking or one of the team. Place your bets...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D0BA9-A83B-9B46-B9BB-BAF28BCA0198}"/>
              </a:ext>
            </a:extLst>
          </p:cNvPr>
          <p:cNvSpPr/>
          <p:nvPr/>
        </p:nvSpPr>
        <p:spPr>
          <a:xfrm>
            <a:off x="3123899" y="1764566"/>
            <a:ext cx="2514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First there was Excel , then Google sheets, finally Traction</a:t>
            </a:r>
          </a:p>
          <a:p>
            <a:br>
              <a:rPr lang="en-GB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716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E5B0F62-9A6D-1549-999C-78BADB932CBB}"/>
              </a:ext>
            </a:extLst>
          </p:cNvPr>
          <p:cNvSpPr txBox="1">
            <a:spLocks/>
          </p:cNvSpPr>
          <p:nvPr/>
        </p:nvSpPr>
        <p:spPr>
          <a:xfrm>
            <a:off x="838200" y="895350"/>
            <a:ext cx="8153400" cy="2819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Keith</a:t>
            </a:r>
          </a:p>
          <a:p>
            <a:pPr marL="0" indent="0">
              <a:buNone/>
            </a:pPr>
            <a:r>
              <a:rPr lang="en-US" sz="2200" dirty="0"/>
              <a:t>NPG</a:t>
            </a:r>
          </a:p>
          <a:p>
            <a:pPr marL="0" indent="0">
              <a:buNone/>
            </a:pPr>
            <a:r>
              <a:rPr lang="en-GB" sz="2400" b="1" dirty="0"/>
              <a:t>New Pipeline Group (NPG) | DNA Pipelines Informatics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0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B3C90-E368-8646-86F2-B092C76BD1A6}"/>
              </a:ext>
            </a:extLst>
          </p:cNvPr>
          <p:cNvSpPr txBox="1">
            <a:spLocks/>
          </p:cNvSpPr>
          <p:nvPr/>
        </p:nvSpPr>
        <p:spPr>
          <a:xfrm>
            <a:off x="5364556" y="590551"/>
            <a:ext cx="2978222" cy="533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Operations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6A9D83-17F2-F446-AAFF-701D71802F7D}"/>
              </a:ext>
            </a:extLst>
          </p:cNvPr>
          <p:cNvSpPr txBox="1">
            <a:spLocks/>
          </p:cNvSpPr>
          <p:nvPr/>
        </p:nvSpPr>
        <p:spPr>
          <a:xfrm>
            <a:off x="5364556" y="1428965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A12CE5E-02DF-354B-95A5-A21C7A7299D8}"/>
              </a:ext>
            </a:extLst>
          </p:cNvPr>
          <p:cNvSpPr txBox="1">
            <a:spLocks/>
          </p:cNvSpPr>
          <p:nvPr/>
        </p:nvSpPr>
        <p:spPr>
          <a:xfrm>
            <a:off x="5364556" y="2114872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External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44F68-5E59-D746-800D-081493A4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3376"/>
            <a:ext cx="2336846" cy="15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403B3-D095-944A-BF85-49B2596D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6770" b="14327"/>
          <a:stretch/>
        </p:blipFill>
        <p:spPr>
          <a:xfrm>
            <a:off x="1828800" y="2121222"/>
            <a:ext cx="2821228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25024-45AB-A443-AB3E-6024600D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213867"/>
            <a:ext cx="4508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4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76901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982D-5DC9-7C48-A167-7FA746AE38D5}"/>
              </a:ext>
            </a:extLst>
          </p:cNvPr>
          <p:cNvSpPr txBox="1">
            <a:spLocks/>
          </p:cNvSpPr>
          <p:nvPr/>
        </p:nvSpPr>
        <p:spPr>
          <a:xfrm>
            <a:off x="3372411" y="2064459"/>
            <a:ext cx="4380378" cy="588661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C4800-A5EC-1A42-A902-8110D82D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103396"/>
            <a:ext cx="3130550" cy="22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DB3E7-5A82-6441-8D69-46CD77848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5696" r="2428"/>
          <a:stretch/>
        </p:blipFill>
        <p:spPr>
          <a:xfrm>
            <a:off x="6095999" y="2827251"/>
            <a:ext cx="2895600" cy="1997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E9E81-1A0A-3643-A2C8-48C987FD8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80" y="3055002"/>
            <a:ext cx="2705100" cy="176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5B80E-6BF9-F547-838E-A01AD7AD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41" y="186110"/>
            <a:ext cx="2587759" cy="1611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45B879-24F1-764D-A72C-1DC4DF633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4445"/>
            <a:ext cx="2114661" cy="1996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8E851-908A-044F-9A67-F06EA2A3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81" y="566318"/>
            <a:ext cx="2399952" cy="16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Customer Interaction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74094-9B27-6441-B79E-850F1D3C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34" y="1112564"/>
            <a:ext cx="4216480" cy="30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72624-3795-C745-BB44-546FA708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67"/>
            <a:ext cx="4508404" cy="29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we learnt to do better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CABD3-91F0-0444-AA04-A25392C8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4" y="1589796"/>
            <a:ext cx="2735649" cy="159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0A84-0EA8-2840-928E-D12A2F516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7" b="19231"/>
          <a:stretch/>
        </p:blipFill>
        <p:spPr>
          <a:xfrm>
            <a:off x="5198856" y="1589796"/>
            <a:ext cx="368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01375-5769-0B44-ADE0-2EF182FB6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816562"/>
            <a:ext cx="1863182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BD31D-7D12-EA48-B0DA-FED333CC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3486150"/>
            <a:ext cx="8458200" cy="14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655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85B53DF1-BC04-BB4C-B8D2-4C50B886071F}"/>
    </a:ext>
  </a:extLst>
</a:theme>
</file>

<file path=ppt/theme/theme2.xml><?xml version="1.0" encoding="utf-8"?>
<a:theme xmlns:a="http://schemas.openxmlformats.org/drawingml/2006/main" name="DNA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3.xml><?xml version="1.0" encoding="utf-8"?>
<a:theme xmlns:a="http://schemas.openxmlformats.org/drawingml/2006/main" name="DNA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4.xml><?xml version="1.0" encoding="utf-8"?>
<a:theme xmlns:a="http://schemas.openxmlformats.org/drawingml/2006/main" name="Gradi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Words>943</Words>
  <Application>Microsoft Macintosh PowerPoint</Application>
  <PresentationFormat>On-screen Show (16:9)</PresentationFormat>
  <Paragraphs>317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-webkit-standard</vt:lpstr>
      <vt:lpstr>Helvetica Neue</vt:lpstr>
      <vt:lpstr>Cambria Math</vt:lpstr>
      <vt:lpstr>Calibri</vt:lpstr>
      <vt:lpstr>Sanger Blue</vt:lpstr>
      <vt:lpstr>DNA Yellow</vt:lpstr>
      <vt:lpstr>DNA Red</vt:lpstr>
      <vt:lpstr>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evera si odit  asped magnam,  odioritaspis  molorro</dc:title>
  <dc:creator>Squad</dc:creator>
  <cp:lastModifiedBy>harriet craven</cp:lastModifiedBy>
  <cp:revision>72</cp:revision>
  <dcterms:created xsi:type="dcterms:W3CDTF">2018-01-03T10:30:03Z</dcterms:created>
  <dcterms:modified xsi:type="dcterms:W3CDTF">2019-11-21T14:33:07Z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2018-01-03T00:00:00Z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2018-01-03T00:00:00Z</vt:filetime>
  </property>
</Properties>
</file>